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18"/>
  </p:notesMasterIdLst>
  <p:sldIdLst>
    <p:sldId id="315" r:id="rId6"/>
    <p:sldId id="334" r:id="rId7"/>
    <p:sldId id="400" r:id="rId8"/>
    <p:sldId id="401" r:id="rId9"/>
    <p:sldId id="343" r:id="rId10"/>
    <p:sldId id="344" r:id="rId11"/>
    <p:sldId id="371" r:id="rId12"/>
    <p:sldId id="390" r:id="rId13"/>
    <p:sldId id="393" r:id="rId14"/>
    <p:sldId id="399" r:id="rId15"/>
    <p:sldId id="402" r:id="rId16"/>
    <p:sldId id="269" r:id="rId17"/>
  </p:sldIdLst>
  <p:sldSz cx="9144000" cy="6858000" type="screen4x3"/>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669D"/>
    <a:srgbClr val="233B71"/>
    <a:srgbClr val="676951"/>
    <a:srgbClr val="21346C"/>
    <a:srgbClr val="21326F"/>
    <a:srgbClr val="1B296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288" autoAdjust="0"/>
  </p:normalViewPr>
  <p:slideViewPr>
    <p:cSldViewPr snapToGrid="0" snapToObjects="1">
      <p:cViewPr varScale="1">
        <p:scale>
          <a:sx n="82" d="100"/>
          <a:sy n="82" d="100"/>
        </p:scale>
        <p:origin x="1050" y="4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DF51E650-8A50-46CA-9322-C453E5505969}" type="datetimeFigureOut">
              <a:rPr lang="en-US" smtClean="0"/>
              <a:pPr/>
              <a:t>7/1/2020</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F5722792-B38C-4FA8-89A5-AC0A441C4E37}" type="slidenum">
              <a:rPr lang="en-US" smtClean="0"/>
              <a:pPr/>
              <a:t>‹#›</a:t>
            </a:fld>
            <a:endParaRPr lang="en-US"/>
          </a:p>
        </p:txBody>
      </p:sp>
    </p:spTree>
    <p:extLst>
      <p:ext uri="{BB962C8B-B14F-4D97-AF65-F5344CB8AC3E}">
        <p14:creationId xmlns:p14="http://schemas.microsoft.com/office/powerpoint/2010/main" val="3355006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p:txBody>
          <a:bodyPr/>
          <a:lstStyle/>
          <a:p>
            <a:pPr>
              <a:defRPr/>
            </a:pPr>
            <a:fld id="{B3DF241A-3E76-4A03-A096-91A0F6442295}" type="slidenum">
              <a:rPr lang="en-US" smtClean="0">
                <a:latin typeface="Arial" charset="0"/>
              </a:rPr>
              <a:pPr>
                <a:defRPr/>
              </a:pPr>
              <a:t>3</a:t>
            </a:fld>
            <a:endParaRPr lang="en-US" dirty="0">
              <a:latin typeface="Arial" charset="0"/>
            </a:endParaRPr>
          </a:p>
        </p:txBody>
      </p:sp>
      <p:sp>
        <p:nvSpPr>
          <p:cNvPr id="61443" name="Rectangle 7"/>
          <p:cNvSpPr txBox="1">
            <a:spLocks noGrp="1" noChangeArrowheads="1"/>
          </p:cNvSpPr>
          <p:nvPr/>
        </p:nvSpPr>
        <p:spPr bwMode="auto">
          <a:xfrm>
            <a:off x="4069039" y="9058398"/>
            <a:ext cx="3112961" cy="478303"/>
          </a:xfrm>
          <a:prstGeom prst="rect">
            <a:avLst/>
          </a:prstGeom>
          <a:noFill/>
          <a:ln w="9525">
            <a:noFill/>
            <a:miter lim="800000"/>
            <a:headEnd/>
            <a:tailEnd/>
          </a:ln>
        </p:spPr>
        <p:txBody>
          <a:bodyPr lIns="95531" tIns="47764" rIns="95531" bIns="47764" anchor="b"/>
          <a:lstStyle/>
          <a:p>
            <a:pPr algn="r" defTabSz="954590"/>
            <a:fld id="{B9706F12-8431-40D4-A4D3-4E7A869CB240}" type="slidenum">
              <a:rPr lang="en-US" sz="1200"/>
              <a:pPr algn="r" defTabSz="954590"/>
              <a:t>3</a:t>
            </a:fld>
            <a:endParaRPr lang="en-US" sz="1200" dirty="0"/>
          </a:p>
        </p:txBody>
      </p:sp>
      <p:sp>
        <p:nvSpPr>
          <p:cNvPr id="61444" name="Rectangle 2"/>
          <p:cNvSpPr>
            <a:spLocks noGrp="1" noRot="1" noChangeAspect="1" noChangeArrowheads="1" noTextEdit="1"/>
          </p:cNvSpPr>
          <p:nvPr>
            <p:ph type="sldImg"/>
          </p:nvPr>
        </p:nvSpPr>
        <p:spPr>
          <a:ln/>
        </p:spPr>
      </p:sp>
      <p:sp>
        <p:nvSpPr>
          <p:cNvPr id="61445"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597862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p:txBody>
          <a:bodyPr/>
          <a:lstStyle/>
          <a:p>
            <a:pPr>
              <a:defRPr/>
            </a:pPr>
            <a:fld id="{B3DF241A-3E76-4A03-A096-91A0F6442295}" type="slidenum">
              <a:rPr lang="en-US" smtClean="0">
                <a:latin typeface="Arial" charset="0"/>
              </a:rPr>
              <a:pPr>
                <a:defRPr/>
              </a:pPr>
              <a:t>4</a:t>
            </a:fld>
            <a:endParaRPr lang="en-US" dirty="0">
              <a:latin typeface="Arial" charset="0"/>
            </a:endParaRPr>
          </a:p>
        </p:txBody>
      </p:sp>
      <p:sp>
        <p:nvSpPr>
          <p:cNvPr id="61443" name="Rectangle 7"/>
          <p:cNvSpPr txBox="1">
            <a:spLocks noGrp="1" noChangeArrowheads="1"/>
          </p:cNvSpPr>
          <p:nvPr/>
        </p:nvSpPr>
        <p:spPr bwMode="auto">
          <a:xfrm>
            <a:off x="4069039" y="9058398"/>
            <a:ext cx="3112961" cy="478303"/>
          </a:xfrm>
          <a:prstGeom prst="rect">
            <a:avLst/>
          </a:prstGeom>
          <a:noFill/>
          <a:ln w="9525">
            <a:noFill/>
            <a:miter lim="800000"/>
            <a:headEnd/>
            <a:tailEnd/>
          </a:ln>
        </p:spPr>
        <p:txBody>
          <a:bodyPr lIns="95531" tIns="47764" rIns="95531" bIns="47764" anchor="b"/>
          <a:lstStyle/>
          <a:p>
            <a:pPr algn="r" defTabSz="954590"/>
            <a:fld id="{B9706F12-8431-40D4-A4D3-4E7A869CB240}" type="slidenum">
              <a:rPr lang="en-US" sz="1200"/>
              <a:pPr algn="r" defTabSz="954590"/>
              <a:t>4</a:t>
            </a:fld>
            <a:endParaRPr lang="en-US" sz="1200" dirty="0"/>
          </a:p>
        </p:txBody>
      </p:sp>
      <p:sp>
        <p:nvSpPr>
          <p:cNvPr id="61444" name="Rectangle 2"/>
          <p:cNvSpPr>
            <a:spLocks noGrp="1" noRot="1" noChangeAspect="1" noChangeArrowheads="1" noTextEdit="1"/>
          </p:cNvSpPr>
          <p:nvPr>
            <p:ph type="sldImg"/>
          </p:nvPr>
        </p:nvSpPr>
        <p:spPr>
          <a:ln/>
        </p:spPr>
      </p:sp>
      <p:sp>
        <p:nvSpPr>
          <p:cNvPr id="61445"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597862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enacted in 1975 and periodically amended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Lack of medical evidence addressing employment related occupation disease.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General Assembly created rebuttable presumptions to benefit certain eligible employees and establish by law, a causal connection between death or disability from certain diseases and the occupation.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F5722792-B38C-4FA8-89A5-AC0A441C4E37}" type="slidenum">
              <a:rPr lang="en-US" smtClean="0"/>
              <a:pPr/>
              <a:t>9</a:t>
            </a:fld>
            <a:endParaRPr lang="en-US"/>
          </a:p>
        </p:txBody>
      </p:sp>
    </p:spTree>
    <p:extLst>
      <p:ext uri="{BB962C8B-B14F-4D97-AF65-F5344CB8AC3E}">
        <p14:creationId xmlns:p14="http://schemas.microsoft.com/office/powerpoint/2010/main" val="2033842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Intertwining of Workers’ Comp and LODA</a:t>
            </a:r>
          </a:p>
          <a:p>
            <a:endParaRPr lang="en-US" dirty="0"/>
          </a:p>
          <a:p>
            <a:r>
              <a:rPr lang="en-US" dirty="0"/>
              <a:t>Concurrent benefits </a:t>
            </a:r>
          </a:p>
          <a:p>
            <a:pPr lvl="1"/>
            <a:r>
              <a:rPr lang="en-US" dirty="0"/>
              <a:t>If just a disability LODA only pays health care costs</a:t>
            </a:r>
          </a:p>
          <a:p>
            <a:pPr lvl="1"/>
            <a:r>
              <a:rPr lang="en-US" dirty="0"/>
              <a:t>If death results, LODA pays a death benefit and continued healthcare for surviving beneficiaries</a:t>
            </a:r>
          </a:p>
          <a:p>
            <a:pPr lvl="1"/>
            <a:endParaRPr lang="en-US" dirty="0"/>
          </a:p>
          <a:p>
            <a:pPr lvl="1"/>
            <a:r>
              <a:rPr lang="en-US" dirty="0"/>
              <a:t>Different</a:t>
            </a:r>
            <a:r>
              <a:rPr lang="en-US" baseline="0" dirty="0"/>
              <a:t> deadlines to file claim</a:t>
            </a:r>
            <a:endParaRPr lang="en-US" dirty="0"/>
          </a:p>
          <a:p>
            <a:endParaRPr lang="en-US" dirty="0"/>
          </a:p>
        </p:txBody>
      </p:sp>
      <p:sp>
        <p:nvSpPr>
          <p:cNvPr id="4" name="Slide Number Placeholder 3"/>
          <p:cNvSpPr>
            <a:spLocks noGrp="1"/>
          </p:cNvSpPr>
          <p:nvPr>
            <p:ph type="sldNum" sz="quarter" idx="10"/>
          </p:nvPr>
        </p:nvSpPr>
        <p:spPr/>
        <p:txBody>
          <a:bodyPr/>
          <a:lstStyle/>
          <a:p>
            <a:fld id="{F5722792-B38C-4FA8-89A5-AC0A441C4E37}" type="slidenum">
              <a:rPr lang="en-US" smtClean="0"/>
              <a:pPr/>
              <a:t>10</a:t>
            </a:fld>
            <a:endParaRPr lang="en-US"/>
          </a:p>
        </p:txBody>
      </p:sp>
    </p:spTree>
    <p:extLst>
      <p:ext uri="{BB962C8B-B14F-4D97-AF65-F5344CB8AC3E}">
        <p14:creationId xmlns:p14="http://schemas.microsoft.com/office/powerpoint/2010/main" val="1175752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CF1F693-DFA8-3540-945A-90ECA4B239EC}" type="datetimeFigureOut">
              <a:rPr lang="en-US" smtClean="0"/>
              <a:pPr/>
              <a:t>7/1/2020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015346-5E9B-DE4D-95CF-0DD0D42061B8}" type="slidenum">
              <a:rPr lang="en-US" smtClean="0"/>
              <a:pPr/>
              <a:t>‹#›</a:t>
            </a:fld>
            <a:endParaRPr lang="en-US"/>
          </a:p>
        </p:txBody>
      </p:sp>
    </p:spTree>
    <p:extLst>
      <p:ext uri="{BB962C8B-B14F-4D97-AF65-F5344CB8AC3E}">
        <p14:creationId xmlns:p14="http://schemas.microsoft.com/office/powerpoint/2010/main" val="3275110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F1F693-DFA8-3540-945A-90ECA4B239EC}" type="datetimeFigureOut">
              <a:rPr lang="en-US" smtClean="0"/>
              <a:pPr/>
              <a:t>7/1/2020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015346-5E9B-DE4D-95CF-0DD0D42061B8}" type="slidenum">
              <a:rPr lang="en-US" smtClean="0"/>
              <a:pPr/>
              <a:t>‹#›</a:t>
            </a:fld>
            <a:endParaRPr lang="en-US"/>
          </a:p>
        </p:txBody>
      </p:sp>
    </p:spTree>
    <p:extLst>
      <p:ext uri="{BB962C8B-B14F-4D97-AF65-F5344CB8AC3E}">
        <p14:creationId xmlns:p14="http://schemas.microsoft.com/office/powerpoint/2010/main" val="2091409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F1F693-DFA8-3540-945A-90ECA4B239EC}" type="datetimeFigureOut">
              <a:rPr lang="en-US" smtClean="0"/>
              <a:pPr/>
              <a:t>7/1/2020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015346-5E9B-DE4D-95CF-0DD0D42061B8}" type="slidenum">
              <a:rPr lang="en-US" smtClean="0"/>
              <a:pPr/>
              <a:t>‹#›</a:t>
            </a:fld>
            <a:endParaRPr lang="en-US"/>
          </a:p>
        </p:txBody>
      </p:sp>
    </p:spTree>
    <p:extLst>
      <p:ext uri="{BB962C8B-B14F-4D97-AF65-F5344CB8AC3E}">
        <p14:creationId xmlns:p14="http://schemas.microsoft.com/office/powerpoint/2010/main" val="722752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4EDE3CD-72D2-40E4-B483-A8F62141795D}" type="slidenum">
              <a:rPr lang="en-US" altLang="en-US">
                <a:solidFill>
                  <a:srgbClr val="000000"/>
                </a:solidFill>
              </a:rPr>
              <a:pPr>
                <a:defRPr/>
              </a:pPr>
              <a:t>‹#›</a:t>
            </a:fld>
            <a:endParaRPr lang="en-US" altLang="en-US">
              <a:solidFill>
                <a:srgbClr val="000000"/>
              </a:solidFill>
            </a:endParaRPr>
          </a:p>
        </p:txBody>
      </p:sp>
    </p:spTree>
  </p:cSld>
  <p:clrMapOvr>
    <a:masterClrMapping/>
  </p:clrMapOvr>
  <p:transition>
    <p:blinds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22311B8-5187-417F-B003-5CF174EC40DF}" type="slidenum">
              <a:rPr lang="en-US" altLang="en-US">
                <a:solidFill>
                  <a:srgbClr val="000000"/>
                </a:solidFill>
              </a:rPr>
              <a:pPr>
                <a:defRPr/>
              </a:pPr>
              <a:t>‹#›</a:t>
            </a:fld>
            <a:endParaRPr lang="en-US" altLang="en-US">
              <a:solidFill>
                <a:srgbClr val="000000"/>
              </a:solidFill>
            </a:endParaRPr>
          </a:p>
        </p:txBody>
      </p:sp>
    </p:spTree>
  </p:cSld>
  <p:clrMapOvr>
    <a:masterClrMapping/>
  </p:clrMapOvr>
  <p:transition>
    <p:blinds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BCDBA94-DA92-4F31-B448-3C8E6CB952BA}" type="slidenum">
              <a:rPr lang="en-US" altLang="en-US">
                <a:solidFill>
                  <a:srgbClr val="000000"/>
                </a:solidFill>
              </a:rPr>
              <a:pPr>
                <a:defRPr/>
              </a:pPr>
              <a:t>‹#›</a:t>
            </a:fld>
            <a:endParaRPr lang="en-US" altLang="en-US">
              <a:solidFill>
                <a:srgbClr val="000000"/>
              </a:solidFill>
            </a:endParaRPr>
          </a:p>
        </p:txBody>
      </p:sp>
    </p:spTree>
  </p:cSld>
  <p:clrMapOvr>
    <a:masterClrMapping/>
  </p:clrMapOvr>
  <p:transition>
    <p:blinds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2B0057C-9205-44CD-A878-0C5523E29F5F}" type="slidenum">
              <a:rPr lang="en-US" altLang="en-US">
                <a:solidFill>
                  <a:srgbClr val="000000"/>
                </a:solidFill>
              </a:rPr>
              <a:pPr>
                <a:defRPr/>
              </a:pPr>
              <a:t>‹#›</a:t>
            </a:fld>
            <a:endParaRPr lang="en-US" altLang="en-US">
              <a:solidFill>
                <a:srgbClr val="000000"/>
              </a:solidFill>
            </a:endParaRPr>
          </a:p>
        </p:txBody>
      </p:sp>
    </p:spTree>
  </p:cSld>
  <p:clrMapOvr>
    <a:masterClrMapping/>
  </p:clrMapOvr>
  <p:transition>
    <p:blinds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F9EF9C1-BC8A-4F09-B106-A0B9FB94217C}" type="slidenum">
              <a:rPr lang="en-US" altLang="en-US">
                <a:solidFill>
                  <a:srgbClr val="000000"/>
                </a:solidFill>
              </a:rPr>
              <a:pPr>
                <a:defRPr/>
              </a:pPr>
              <a:t>‹#›</a:t>
            </a:fld>
            <a:endParaRPr lang="en-US" altLang="en-US">
              <a:solidFill>
                <a:srgbClr val="000000"/>
              </a:solidFill>
            </a:endParaRPr>
          </a:p>
        </p:txBody>
      </p:sp>
    </p:spTree>
  </p:cSld>
  <p:clrMapOvr>
    <a:masterClrMapping/>
  </p:clrMapOvr>
  <p:transition>
    <p:blinds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A6566FB-D9C6-44FA-A359-DAE95E021F2C}" type="slidenum">
              <a:rPr lang="en-US" altLang="en-US">
                <a:solidFill>
                  <a:srgbClr val="000000"/>
                </a:solidFill>
              </a:rPr>
              <a:pPr>
                <a:defRPr/>
              </a:pPr>
              <a:t>‹#›</a:t>
            </a:fld>
            <a:endParaRPr lang="en-US" altLang="en-US">
              <a:solidFill>
                <a:srgbClr val="000000"/>
              </a:solidFill>
            </a:endParaRPr>
          </a:p>
        </p:txBody>
      </p:sp>
    </p:spTree>
  </p:cSld>
  <p:clrMapOvr>
    <a:masterClrMapping/>
  </p:clrMapOvr>
  <p:transition>
    <p:blinds dir="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F8C7AB6-1F49-4A44-A963-1E1ABBD43E59}" type="slidenum">
              <a:rPr lang="en-US" altLang="en-US">
                <a:solidFill>
                  <a:srgbClr val="000000"/>
                </a:solidFill>
              </a:rPr>
              <a:pPr>
                <a:defRPr/>
              </a:pPr>
              <a:t>‹#›</a:t>
            </a:fld>
            <a:endParaRPr lang="en-US" altLang="en-US">
              <a:solidFill>
                <a:srgbClr val="000000"/>
              </a:solidFill>
            </a:endParaRPr>
          </a:p>
        </p:txBody>
      </p:sp>
    </p:spTree>
  </p:cSld>
  <p:clrMapOvr>
    <a:masterClrMapping/>
  </p:clrMapOvr>
  <p:transition>
    <p:blinds dir="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39E3400-152D-42CF-BDF3-E1D96F1ACE1D}" type="slidenum">
              <a:rPr lang="en-US" altLang="en-US">
                <a:solidFill>
                  <a:srgbClr val="000000"/>
                </a:solidFill>
              </a:rPr>
              <a:pPr>
                <a:defRPr/>
              </a:pPr>
              <a:t>‹#›</a:t>
            </a:fld>
            <a:endParaRPr lang="en-US" altLang="en-US">
              <a:solidFill>
                <a:srgbClr val="000000"/>
              </a:solidFill>
            </a:endParaRPr>
          </a:p>
        </p:txBody>
      </p:sp>
    </p:spTree>
  </p:cSld>
  <p:clrMapOvr>
    <a:masterClrMapping/>
  </p:clrMapOvr>
  <p:transition>
    <p:blinds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F1F693-DFA8-3540-945A-90ECA4B239EC}" type="datetimeFigureOut">
              <a:rPr lang="en-US" smtClean="0"/>
              <a:pPr/>
              <a:t>7/1/2020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015346-5E9B-DE4D-95CF-0DD0D42061B8}" type="slidenum">
              <a:rPr lang="en-US" smtClean="0"/>
              <a:pPr/>
              <a:t>‹#›</a:t>
            </a:fld>
            <a:endParaRPr lang="en-US"/>
          </a:p>
        </p:txBody>
      </p:sp>
    </p:spTree>
    <p:extLst>
      <p:ext uri="{BB962C8B-B14F-4D97-AF65-F5344CB8AC3E}">
        <p14:creationId xmlns:p14="http://schemas.microsoft.com/office/powerpoint/2010/main" val="6086242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72DA6BA-F432-4D2A-BC86-C998EA89241F}" type="slidenum">
              <a:rPr lang="en-US" altLang="en-US">
                <a:solidFill>
                  <a:srgbClr val="000000"/>
                </a:solidFill>
              </a:rPr>
              <a:pPr>
                <a:defRPr/>
              </a:pPr>
              <a:t>‹#›</a:t>
            </a:fld>
            <a:endParaRPr lang="en-US" altLang="en-US">
              <a:solidFill>
                <a:srgbClr val="000000"/>
              </a:solidFill>
            </a:endParaRPr>
          </a:p>
        </p:txBody>
      </p:sp>
    </p:spTree>
  </p:cSld>
  <p:clrMapOvr>
    <a:masterClrMapping/>
  </p:clrMapOvr>
  <p:transition>
    <p:blinds dir="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D074252-0405-4A9B-8DD2-929BFD265206}" type="slidenum">
              <a:rPr lang="en-US" altLang="en-US">
                <a:solidFill>
                  <a:srgbClr val="000000"/>
                </a:solidFill>
              </a:rPr>
              <a:pPr>
                <a:defRPr/>
              </a:pPr>
              <a:t>‹#›</a:t>
            </a:fld>
            <a:endParaRPr lang="en-US" altLang="en-US">
              <a:solidFill>
                <a:srgbClr val="000000"/>
              </a:solidFill>
            </a:endParaRPr>
          </a:p>
        </p:txBody>
      </p:sp>
    </p:spTree>
  </p:cSld>
  <p:clrMapOvr>
    <a:masterClrMapping/>
  </p:clrMapOvr>
  <p:transition>
    <p:blinds dir="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983BB0D-8BFA-4AA5-A0A7-E83409631828}" type="slidenum">
              <a:rPr lang="en-US" altLang="en-US">
                <a:solidFill>
                  <a:srgbClr val="000000"/>
                </a:solidFill>
              </a:rPr>
              <a:pPr>
                <a:defRPr/>
              </a:pPr>
              <a:t>‹#›</a:t>
            </a:fld>
            <a:endParaRPr lang="en-US" altLang="en-US">
              <a:solidFill>
                <a:srgbClr val="000000"/>
              </a:solidFill>
            </a:endParaRPr>
          </a:p>
        </p:txBody>
      </p:sp>
    </p:spTree>
  </p:cSld>
  <p:clrMapOvr>
    <a:masterClrMapping/>
  </p:clrMapOvr>
  <p:transition>
    <p:blinds dir="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2625" y="609600"/>
            <a:ext cx="8080375" cy="1143000"/>
          </a:xfrm>
        </p:spPr>
        <p:txBody>
          <a:bodyPr/>
          <a:lstStyle/>
          <a:p>
            <a:r>
              <a:rPr lang="en-US"/>
              <a:t>Click to edit Master title style</a:t>
            </a:r>
          </a:p>
        </p:txBody>
      </p:sp>
      <p:sp>
        <p:nvSpPr>
          <p:cNvPr id="3" name="Text Placeholder 2"/>
          <p:cNvSpPr>
            <a:spLocks noGrp="1"/>
          </p:cNvSpPr>
          <p:nvPr>
            <p:ph type="body" sz="half" idx="1"/>
          </p:nvPr>
        </p:nvSpPr>
        <p:spPr>
          <a:xfrm>
            <a:off x="682625"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5025"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8"/>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9"/>
          <p:cNvSpPr>
            <a:spLocks noGrp="1" noChangeArrowheads="1"/>
          </p:cNvSpPr>
          <p:nvPr>
            <p:ph type="sldNum" sz="quarter" idx="12"/>
          </p:nvPr>
        </p:nvSpPr>
        <p:spPr/>
        <p:txBody>
          <a:bodyPr/>
          <a:lstStyle>
            <a:lvl1pPr>
              <a:defRPr/>
            </a:lvl1pPr>
          </a:lstStyle>
          <a:p>
            <a:pPr>
              <a:defRPr/>
            </a:pPr>
            <a:fld id="{E8248615-9E45-424A-835D-5E408DBB5E32}" type="slidenum">
              <a:rPr lang="en-US" altLang="en-US">
                <a:solidFill>
                  <a:srgbClr val="000000"/>
                </a:solidFill>
              </a:rPr>
              <a:pPr>
                <a:defRPr/>
              </a:pPr>
              <a:t>‹#›</a:t>
            </a:fld>
            <a:endParaRPr lang="en-US" altLang="en-US">
              <a:solidFill>
                <a:srgbClr val="000000"/>
              </a:solidFill>
            </a:endParaRPr>
          </a:p>
        </p:txBody>
      </p:sp>
    </p:spTree>
  </p:cSld>
  <p:clrMapOvr>
    <a:masterClrMapping/>
  </p:clrMapOvr>
  <p:transition spd="med">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588852"/>
            <a:ext cx="7772400" cy="1362075"/>
          </a:xfrm>
        </p:spPr>
        <p:txBody>
          <a:bodyPr anchor="t">
            <a:normAutofit/>
          </a:bodyPr>
          <a:lstStyle>
            <a:lvl1pPr algn="l">
              <a:defRPr sz="3600" b="0" cap="none"/>
            </a:lvl1pPr>
          </a:lstStyle>
          <a:p>
            <a:r>
              <a:rPr lang="en-US"/>
              <a:t>Click to edit Master title style</a:t>
            </a:r>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612775"/>
            <a:ext cx="5486400" cy="3825541"/>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F1F693-DFA8-3540-945A-90ECA4B239EC}" type="datetimeFigureOut">
              <a:rPr lang="en-US" smtClean="0"/>
              <a:pPr/>
              <a:t>7/1/2020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015346-5E9B-DE4D-95CF-0DD0D42061B8}" type="slidenum">
              <a:rPr lang="en-US" smtClean="0"/>
              <a:pPr/>
              <a:t>‹#›</a:t>
            </a:fld>
            <a:endParaRPr lang="en-US"/>
          </a:p>
        </p:txBody>
      </p:sp>
    </p:spTree>
    <p:extLst>
      <p:ext uri="{BB962C8B-B14F-4D97-AF65-F5344CB8AC3E}">
        <p14:creationId xmlns:p14="http://schemas.microsoft.com/office/powerpoint/2010/main" val="3371094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CF1F693-DFA8-3540-945A-90ECA4B239EC}" type="datetimeFigureOut">
              <a:rPr lang="en-US" smtClean="0"/>
              <a:pPr/>
              <a:t>7/1/2020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015346-5E9B-DE4D-95CF-0DD0D42061B8}" type="slidenum">
              <a:rPr lang="en-US" smtClean="0"/>
              <a:pPr/>
              <a:t>‹#›</a:t>
            </a:fld>
            <a:endParaRPr lang="en-US"/>
          </a:p>
        </p:txBody>
      </p:sp>
    </p:spTree>
    <p:extLst>
      <p:ext uri="{BB962C8B-B14F-4D97-AF65-F5344CB8AC3E}">
        <p14:creationId xmlns:p14="http://schemas.microsoft.com/office/powerpoint/2010/main" val="3305735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CF1F693-DFA8-3540-945A-90ECA4B239EC}" type="datetimeFigureOut">
              <a:rPr lang="en-US" smtClean="0"/>
              <a:pPr/>
              <a:t>7/1/2020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015346-5E9B-DE4D-95CF-0DD0D42061B8}" type="slidenum">
              <a:rPr lang="en-US" smtClean="0"/>
              <a:pPr/>
              <a:t>‹#›</a:t>
            </a:fld>
            <a:endParaRPr lang="en-US"/>
          </a:p>
        </p:txBody>
      </p:sp>
    </p:spTree>
    <p:extLst>
      <p:ext uri="{BB962C8B-B14F-4D97-AF65-F5344CB8AC3E}">
        <p14:creationId xmlns:p14="http://schemas.microsoft.com/office/powerpoint/2010/main" val="347859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fld id="{6CF1F693-DFA8-3540-945A-90ECA4B239EC}" type="datetimeFigureOut">
              <a:rPr lang="en-US" smtClean="0"/>
              <a:pPr/>
              <a:t>7/1/2020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015346-5E9B-DE4D-95CF-0DD0D42061B8}" type="slidenum">
              <a:rPr lang="en-US" smtClean="0"/>
              <a:pPr/>
              <a:t>‹#›</a:t>
            </a:fld>
            <a:endParaRPr lang="en-US"/>
          </a:p>
        </p:txBody>
      </p:sp>
    </p:spTree>
    <p:extLst>
      <p:ext uri="{BB962C8B-B14F-4D97-AF65-F5344CB8AC3E}">
        <p14:creationId xmlns:p14="http://schemas.microsoft.com/office/powerpoint/2010/main" val="2727797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F1F693-DFA8-3540-945A-90ECA4B239EC}" type="datetimeFigureOut">
              <a:rPr lang="en-US" smtClean="0"/>
              <a:pPr/>
              <a:t>7/1/2020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015346-5E9B-DE4D-95CF-0DD0D42061B8}" type="slidenum">
              <a:rPr lang="en-US" smtClean="0"/>
              <a:pPr/>
              <a:t>‹#›</a:t>
            </a:fld>
            <a:endParaRPr lang="en-US"/>
          </a:p>
        </p:txBody>
      </p:sp>
    </p:spTree>
    <p:extLst>
      <p:ext uri="{BB962C8B-B14F-4D97-AF65-F5344CB8AC3E}">
        <p14:creationId xmlns:p14="http://schemas.microsoft.com/office/powerpoint/2010/main" val="3718749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CF1F693-DFA8-3540-945A-90ECA4B239EC}" type="datetimeFigureOut">
              <a:rPr lang="en-US" smtClean="0"/>
              <a:pPr/>
              <a:t>7/1/2020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015346-5E9B-DE4D-95CF-0DD0D42061B8}" type="slidenum">
              <a:rPr lang="en-US" smtClean="0"/>
              <a:pPr/>
              <a:t>‹#›</a:t>
            </a:fld>
            <a:endParaRPr lang="en-US"/>
          </a:p>
        </p:txBody>
      </p:sp>
    </p:spTree>
    <p:extLst>
      <p:ext uri="{BB962C8B-B14F-4D97-AF65-F5344CB8AC3E}">
        <p14:creationId xmlns:p14="http://schemas.microsoft.com/office/powerpoint/2010/main" val="141756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CF1F693-DFA8-3540-945A-90ECA4B239EC}" type="datetimeFigureOut">
              <a:rPr lang="en-US" smtClean="0"/>
              <a:pPr/>
              <a:t>7/1/2020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015346-5E9B-DE4D-95CF-0DD0D42061B8}" type="slidenum">
              <a:rPr lang="en-US" smtClean="0"/>
              <a:pPr/>
              <a:t>‹#›</a:t>
            </a:fld>
            <a:endParaRPr lang="en-US"/>
          </a:p>
        </p:txBody>
      </p:sp>
    </p:spTree>
    <p:extLst>
      <p:ext uri="{BB962C8B-B14F-4D97-AF65-F5344CB8AC3E}">
        <p14:creationId xmlns:p14="http://schemas.microsoft.com/office/powerpoint/2010/main" val="1976306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iconbackgroundbeige.jpg"/>
          <p:cNvPicPr>
            <a:picLocks noChangeAspect="1"/>
          </p:cNvPicPr>
          <p:nvPr userDrawn="1"/>
        </p:nvPicPr>
        <p:blipFill rotWithShape="1">
          <a:blip r:embed="rId13">
            <a:alphaModFix amt="62000"/>
            <a:extLst>
              <a:ext uri="{28A0092B-C50C-407E-A947-70E740481C1C}">
                <a14:useLocalDpi xmlns:a14="http://schemas.microsoft.com/office/drawing/2010/main" val="0"/>
              </a:ext>
            </a:extLst>
          </a:blip>
          <a:srcRect l="12378" t="11994" r="17555"/>
          <a:stretch/>
        </p:blipFill>
        <p:spPr>
          <a:xfrm>
            <a:off x="0" y="0"/>
            <a:ext cx="9144000" cy="6858000"/>
          </a:xfrm>
          <a:prstGeom prst="rect">
            <a:avLst/>
          </a:prstGeom>
        </p:spPr>
      </p:pic>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F1F693-DFA8-3540-945A-90ECA4B239EC}" type="datetimeFigureOut">
              <a:rPr lang="en-US" smtClean="0"/>
              <a:pPr/>
              <a:t>7/1/2020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015346-5E9B-DE4D-95CF-0DD0D42061B8}" type="slidenum">
              <a:rPr lang="en-US" smtClean="0"/>
              <a:pPr/>
              <a:t>‹#›</a:t>
            </a:fld>
            <a:endParaRPr lang="en-US"/>
          </a:p>
        </p:txBody>
      </p:sp>
      <p:pic>
        <p:nvPicPr>
          <p:cNvPr id="8" name="Picture 7" descr="colorstrip.jpg"/>
          <p:cNvPicPr>
            <a:picLocks noChangeAspect="1"/>
          </p:cNvPicPr>
          <p:nvPr userDrawn="1"/>
        </p:nvPicPr>
        <p:blipFill rotWithShape="1">
          <a:blip r:embed="rId14">
            <a:extLst>
              <a:ext uri="{28A0092B-C50C-407E-A947-70E740481C1C}">
                <a14:useLocalDpi xmlns:a14="http://schemas.microsoft.com/office/drawing/2010/main" val="0"/>
              </a:ext>
            </a:extLst>
          </a:blip>
          <a:srcRect l="16287" t="1" r="12803" b="23486"/>
          <a:stretch/>
        </p:blipFill>
        <p:spPr>
          <a:xfrm flipV="1">
            <a:off x="0" y="6378221"/>
            <a:ext cx="9553222" cy="173846"/>
          </a:xfrm>
          <a:prstGeom prst="rect">
            <a:avLst/>
          </a:prstGeom>
        </p:spPr>
      </p:pic>
    </p:spTree>
    <p:extLst>
      <p:ext uri="{BB962C8B-B14F-4D97-AF65-F5344CB8AC3E}">
        <p14:creationId xmlns:p14="http://schemas.microsoft.com/office/powerpoint/2010/main" val="3554652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6"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416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defTabSz="914400" fontAlgn="base">
              <a:spcBef>
                <a:spcPct val="0"/>
              </a:spcBef>
              <a:spcAft>
                <a:spcPct val="0"/>
              </a:spcAft>
              <a:defRPr/>
            </a:pPr>
            <a:endParaRPr lang="en-US">
              <a:solidFill>
                <a:srgbClr val="000000"/>
              </a:solidFill>
              <a:ea typeface="MS PGothic" pitchFamily="34" charset="-128"/>
            </a:endParaRPr>
          </a:p>
        </p:txBody>
      </p:sp>
      <p:sp>
        <p:nvSpPr>
          <p:cNvPr id="2416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defTabSz="914400" fontAlgn="base">
              <a:spcBef>
                <a:spcPct val="0"/>
              </a:spcBef>
              <a:spcAft>
                <a:spcPct val="0"/>
              </a:spcAft>
              <a:defRPr/>
            </a:pPr>
            <a:endParaRPr lang="en-US">
              <a:solidFill>
                <a:srgbClr val="000000"/>
              </a:solidFill>
              <a:ea typeface="MS PGothic" pitchFamily="34" charset="-128"/>
            </a:endParaRPr>
          </a:p>
        </p:txBody>
      </p:sp>
      <p:sp>
        <p:nvSpPr>
          <p:cNvPr id="2416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defTabSz="914400" fontAlgn="base">
              <a:spcBef>
                <a:spcPct val="0"/>
              </a:spcBef>
              <a:spcAft>
                <a:spcPct val="0"/>
              </a:spcAft>
              <a:defRPr/>
            </a:pPr>
            <a:fld id="{08F07D38-FA30-4C35-A504-605D8DD1963B}" type="slidenum">
              <a:rPr lang="en-US" altLang="en-US">
                <a:solidFill>
                  <a:srgbClr val="000000"/>
                </a:solidFill>
                <a:ea typeface="MS PGothic" pitchFamily="34" charset="-128"/>
              </a:rPr>
              <a:pPr defTabSz="914400" fontAlgn="base">
                <a:spcBef>
                  <a:spcPct val="0"/>
                </a:spcBef>
                <a:spcAft>
                  <a:spcPct val="0"/>
                </a:spcAft>
                <a:defRPr/>
              </a:pPr>
              <a:t>‹#›</a:t>
            </a:fld>
            <a:endParaRPr lang="en-US" altLang="en-US">
              <a:solidFill>
                <a:srgbClr val="000000"/>
              </a:solidFill>
              <a:ea typeface="MS PGothic" pitchFamily="34" charset="-128"/>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ransition>
    <p:blinds dir="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39733"/>
            <a:ext cx="7772400" cy="2032267"/>
          </a:xfrm>
        </p:spPr>
        <p:txBody>
          <a:bodyPr/>
          <a:lstStyle/>
          <a:p>
            <a:r>
              <a:rPr lang="en-US" b="1" dirty="0"/>
              <a:t>Virginia Association of School Superintendents</a:t>
            </a:r>
            <a:br>
              <a:rPr lang="en-US" b="1" dirty="0"/>
            </a:br>
            <a:r>
              <a:rPr lang="en-US" b="1" dirty="0"/>
              <a:t>Risk Management Event</a:t>
            </a:r>
          </a:p>
        </p:txBody>
      </p:sp>
      <p:sp>
        <p:nvSpPr>
          <p:cNvPr id="3" name="Subtitle 2"/>
          <p:cNvSpPr>
            <a:spLocks noGrp="1"/>
          </p:cNvSpPr>
          <p:nvPr>
            <p:ph type="subTitle" idx="1"/>
          </p:nvPr>
        </p:nvSpPr>
        <p:spPr>
          <a:xfrm>
            <a:off x="1027689" y="5143499"/>
            <a:ext cx="6858000" cy="842583"/>
          </a:xfrm>
        </p:spPr>
        <p:txBody>
          <a:bodyPr>
            <a:normAutofit lnSpcReduction="10000"/>
          </a:bodyPr>
          <a:lstStyle/>
          <a:p>
            <a:pPr>
              <a:spcBef>
                <a:spcPts val="0"/>
              </a:spcBef>
            </a:pPr>
            <a:r>
              <a:rPr lang="en-US" sz="2500" dirty="0"/>
              <a:t>Chris Carey</a:t>
            </a:r>
          </a:p>
          <a:p>
            <a:pPr>
              <a:spcBef>
                <a:spcPts val="0"/>
              </a:spcBef>
            </a:pPr>
            <a:r>
              <a:rPr lang="en-US" sz="2500" dirty="0"/>
              <a:t>Administrator</a:t>
            </a:r>
          </a:p>
          <a:p>
            <a:endParaRPr lang="en-US" sz="2500" dirty="0"/>
          </a:p>
        </p:txBody>
      </p:sp>
      <p:sp>
        <p:nvSpPr>
          <p:cNvPr id="4" name="Rectangle 3"/>
          <p:cNvSpPr/>
          <p:nvPr/>
        </p:nvSpPr>
        <p:spPr>
          <a:xfrm>
            <a:off x="0" y="627501"/>
            <a:ext cx="9172862" cy="19122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5" name="Picture 4" descr="logo-vacor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2333" y="773514"/>
            <a:ext cx="1138607" cy="1639485"/>
          </a:xfrm>
          <a:prstGeom prst="rect">
            <a:avLst/>
          </a:prstGeom>
        </p:spPr>
      </p:pic>
      <p:sp>
        <p:nvSpPr>
          <p:cNvPr id="7" name="Rectangle 6"/>
          <p:cNvSpPr/>
          <p:nvPr/>
        </p:nvSpPr>
        <p:spPr>
          <a:xfrm>
            <a:off x="685800" y="1087946"/>
            <a:ext cx="4572000" cy="1200328"/>
          </a:xfrm>
          <a:prstGeom prst="rect">
            <a:avLst/>
          </a:prstGeom>
        </p:spPr>
        <p:txBody>
          <a:bodyPr>
            <a:spAutoFit/>
          </a:bodyPr>
          <a:lstStyle/>
          <a:p>
            <a:r>
              <a:rPr lang="en-US" sz="2400" b="1" dirty="0">
                <a:solidFill>
                  <a:srgbClr val="676951"/>
                </a:solidFill>
                <a:latin typeface="Calibri"/>
                <a:cs typeface="Calibri"/>
              </a:rPr>
              <a:t>The STRENGTH you need. </a:t>
            </a:r>
          </a:p>
          <a:p>
            <a:r>
              <a:rPr lang="en-US" sz="2400" b="1" dirty="0">
                <a:solidFill>
                  <a:srgbClr val="676951"/>
                </a:solidFill>
                <a:latin typeface="Calibri"/>
                <a:cs typeface="Calibri"/>
              </a:rPr>
              <a:t>	</a:t>
            </a:r>
          </a:p>
          <a:p>
            <a:r>
              <a:rPr lang="en-US" sz="2400" b="1" dirty="0">
                <a:solidFill>
                  <a:srgbClr val="676951"/>
                </a:solidFill>
                <a:latin typeface="Calibri"/>
                <a:cs typeface="Calibri"/>
              </a:rPr>
              <a:t>	The PARTNERSHIP you expect.</a:t>
            </a:r>
          </a:p>
        </p:txBody>
      </p:sp>
    </p:spTree>
    <p:extLst>
      <p:ext uri="{BB962C8B-B14F-4D97-AF65-F5344CB8AC3E}">
        <p14:creationId xmlns:p14="http://schemas.microsoft.com/office/powerpoint/2010/main" val="40912994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14888" y="1767281"/>
            <a:ext cx="7183315" cy="3693319"/>
          </a:xfrm>
          <a:prstGeom prst="rect">
            <a:avLst/>
          </a:prstGeom>
        </p:spPr>
        <p:txBody>
          <a:bodyPr wrap="square">
            <a:spAutoFit/>
          </a:bodyPr>
          <a:lstStyle/>
          <a:p>
            <a:r>
              <a:rPr lang="en-US" b="1" dirty="0"/>
              <a:t>Requirements Specific to “Medium” Risk Employers</a:t>
            </a:r>
          </a:p>
          <a:p>
            <a:endParaRPr lang="en-US" b="1" dirty="0"/>
          </a:p>
          <a:p>
            <a:pPr marL="285750" indent="-285750">
              <a:buFont typeface="Arial" panose="020B0604020202020204" pitchFamily="34" charset="0"/>
              <a:buChar char="•"/>
            </a:pPr>
            <a:r>
              <a:rPr lang="en-US" dirty="0"/>
              <a:t>Facilities are supposed to meet the 62.1 and 62.2 ANSI Standards for heating and Cooling Systems.</a:t>
            </a:r>
          </a:p>
          <a:p>
            <a:pPr marL="285750" indent="-285750">
              <a:buFont typeface="Arial" panose="020B0604020202020204" pitchFamily="34" charset="0"/>
              <a:buChar char="•"/>
            </a:pPr>
            <a:r>
              <a:rPr lang="en-US" dirty="0"/>
              <a:t>Install Physical Barriers where appropriate</a:t>
            </a:r>
          </a:p>
          <a:p>
            <a:pPr marL="285750" indent="-285750">
              <a:buFont typeface="Arial" panose="020B0604020202020204" pitchFamily="34" charset="0"/>
              <a:buChar char="•"/>
            </a:pPr>
            <a:r>
              <a:rPr lang="en-US" dirty="0"/>
              <a:t>Daily Health Screening</a:t>
            </a:r>
          </a:p>
          <a:p>
            <a:pPr marL="285750" indent="-285750">
              <a:buFont typeface="Arial" panose="020B0604020202020204" pitchFamily="34" charset="0"/>
              <a:buChar char="•"/>
            </a:pPr>
            <a:r>
              <a:rPr lang="en-US" dirty="0"/>
              <a:t>Limit non-employee access</a:t>
            </a:r>
          </a:p>
          <a:p>
            <a:pPr marL="285750" indent="-285750">
              <a:buFont typeface="Arial" panose="020B0604020202020204" pitchFamily="34" charset="0"/>
              <a:buChar char="•"/>
            </a:pPr>
            <a:r>
              <a:rPr lang="en-US" dirty="0"/>
              <a:t>Need to have written certification that work site and hazards have been assessed.</a:t>
            </a:r>
          </a:p>
          <a:p>
            <a:pPr marL="285750" indent="-285750">
              <a:buFont typeface="Arial" panose="020B0604020202020204" pitchFamily="34" charset="0"/>
              <a:buChar char="•"/>
            </a:pPr>
            <a:r>
              <a:rPr lang="en-US" dirty="0"/>
              <a:t>Create and Infectious Disease Preparedness and Response Plan – Basically create a plan, appoint a coordinator, Train the coordinator and staff, implement plan.</a:t>
            </a:r>
          </a:p>
          <a:p>
            <a:pPr marL="285750" indent="-285750">
              <a:buFont typeface="Arial" panose="020B0604020202020204" pitchFamily="34" charset="0"/>
              <a:buChar char="•"/>
            </a:pPr>
            <a:r>
              <a:rPr lang="en-US" dirty="0"/>
              <a:t>Create a Contingency Plan</a:t>
            </a:r>
          </a:p>
        </p:txBody>
      </p:sp>
      <p:sp>
        <p:nvSpPr>
          <p:cNvPr id="7" name="TextBox 6"/>
          <p:cNvSpPr txBox="1"/>
          <p:nvPr/>
        </p:nvSpPr>
        <p:spPr>
          <a:xfrm>
            <a:off x="369277" y="581820"/>
            <a:ext cx="7306408" cy="584775"/>
          </a:xfrm>
          <a:prstGeom prst="rect">
            <a:avLst/>
          </a:prstGeom>
          <a:noFill/>
        </p:spPr>
        <p:txBody>
          <a:bodyPr wrap="square" rtlCol="0">
            <a:spAutoFit/>
          </a:bodyPr>
          <a:lstStyle/>
          <a:p>
            <a:pPr algn="ctr"/>
            <a:r>
              <a:rPr lang="en-US" sz="3200" b="1" dirty="0"/>
              <a:t>Department of Labor &amp; Industry</a:t>
            </a:r>
          </a:p>
        </p:txBody>
      </p:sp>
      <p:sp>
        <p:nvSpPr>
          <p:cNvPr id="8" name="TextBox 7"/>
          <p:cNvSpPr txBox="1"/>
          <p:nvPr/>
        </p:nvSpPr>
        <p:spPr>
          <a:xfrm>
            <a:off x="369277" y="1106490"/>
            <a:ext cx="7306408" cy="584775"/>
          </a:xfrm>
          <a:prstGeom prst="rect">
            <a:avLst/>
          </a:prstGeom>
          <a:noFill/>
        </p:spPr>
        <p:txBody>
          <a:bodyPr wrap="square" rtlCol="0">
            <a:spAutoFit/>
          </a:bodyPr>
          <a:lstStyle/>
          <a:p>
            <a:pPr algn="ctr"/>
            <a:r>
              <a:rPr lang="en-US" sz="3200" b="1" dirty="0"/>
              <a:t>Emergency Regulations - Continued</a:t>
            </a:r>
          </a:p>
        </p:txBody>
      </p:sp>
      <p:pic>
        <p:nvPicPr>
          <p:cNvPr id="5" name="Picture 184" descr="VACORP NoBk.png"/>
          <p:cNvPicPr>
            <a:picLocks noChangeAspect="1"/>
          </p:cNvPicPr>
          <p:nvPr/>
        </p:nvPicPr>
        <p:blipFill>
          <a:blip r:embed="rId3"/>
          <a:srcRect/>
          <a:stretch>
            <a:fillRect/>
          </a:stretch>
        </p:blipFill>
        <p:spPr bwMode="auto">
          <a:xfrm>
            <a:off x="7643813" y="57150"/>
            <a:ext cx="1455737" cy="1712913"/>
          </a:xfrm>
          <a:prstGeom prst="rect">
            <a:avLst/>
          </a:prstGeom>
          <a:noFill/>
          <a:ln w="9525">
            <a:noFill/>
            <a:miter lim="800000"/>
            <a:headEnd/>
            <a:tailEnd/>
          </a:ln>
        </p:spPr>
      </p:pic>
    </p:spTree>
    <p:extLst>
      <p:ext uri="{BB962C8B-B14F-4D97-AF65-F5344CB8AC3E}">
        <p14:creationId xmlns:p14="http://schemas.microsoft.com/office/powerpoint/2010/main" val="11581063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0823" y="1283705"/>
            <a:ext cx="7183315" cy="3139321"/>
          </a:xfrm>
          <a:prstGeom prst="rect">
            <a:avLst/>
          </a:prstGeom>
        </p:spPr>
        <p:txBody>
          <a:bodyPr wrap="square">
            <a:spAutoFit/>
          </a:bodyPr>
          <a:lstStyle/>
          <a:p>
            <a:r>
              <a:rPr lang="en-US" b="1" dirty="0"/>
              <a:t>Current Available COVID-19 Specific Courses – All courses are 7 to 10 minutes in length.  Courses available to VACORP Members, please contact your member services representative if you need </a:t>
            </a:r>
            <a:r>
              <a:rPr lang="en-US" b="1" dirty="0" err="1"/>
              <a:t>assistace</a:t>
            </a:r>
            <a:r>
              <a:rPr lang="en-US" b="1"/>
              <a:t>.</a:t>
            </a:r>
            <a:endParaRPr lang="en-US" b="1" dirty="0"/>
          </a:p>
          <a:p>
            <a:endParaRPr lang="en-US" b="1" dirty="0"/>
          </a:p>
          <a:p>
            <a:pPr marL="342900" indent="-342900">
              <a:buFont typeface="+mj-lt"/>
              <a:buAutoNum type="arabicPeriod"/>
            </a:pPr>
            <a:r>
              <a:rPr lang="en-US" dirty="0"/>
              <a:t>Course 101 – What you need to know</a:t>
            </a:r>
          </a:p>
          <a:p>
            <a:pPr marL="342900" indent="-342900">
              <a:buFont typeface="+mj-lt"/>
              <a:buAutoNum type="arabicPeriod"/>
            </a:pPr>
            <a:r>
              <a:rPr lang="en-US" dirty="0"/>
              <a:t>Course 102 – Preparing your household</a:t>
            </a:r>
          </a:p>
          <a:p>
            <a:pPr marL="342900" indent="-342900">
              <a:buFont typeface="+mj-lt"/>
              <a:buAutoNum type="arabicPeriod"/>
            </a:pPr>
            <a:r>
              <a:rPr lang="en-US" dirty="0"/>
              <a:t>Course 103 – Managing Stress and Anxiety</a:t>
            </a:r>
          </a:p>
          <a:p>
            <a:pPr marL="342900" indent="-342900">
              <a:buFont typeface="+mj-lt"/>
              <a:buAutoNum type="arabicPeriod"/>
            </a:pPr>
            <a:r>
              <a:rPr lang="en-US" dirty="0"/>
              <a:t>Course 104 – Transitioning to a Remote Workforce</a:t>
            </a:r>
          </a:p>
          <a:p>
            <a:pPr marL="342900" indent="-342900">
              <a:buFont typeface="+mj-lt"/>
              <a:buAutoNum type="arabicPeriod"/>
            </a:pPr>
            <a:r>
              <a:rPr lang="en-US" dirty="0"/>
              <a:t>Course 105 – Cleaning and Disinfecting Common Spaces</a:t>
            </a:r>
          </a:p>
          <a:p>
            <a:pPr marL="342900" indent="-342900">
              <a:buFont typeface="+mj-lt"/>
              <a:buAutoNum type="arabicPeriod"/>
            </a:pPr>
            <a:r>
              <a:rPr lang="en-US" dirty="0"/>
              <a:t>Course 106 – CDC Guidelines for Using Cloth Dace Masks</a:t>
            </a:r>
          </a:p>
          <a:p>
            <a:pPr marL="342900" indent="-342900">
              <a:buFont typeface="+mj-lt"/>
              <a:buAutoNum type="arabicPeriod"/>
            </a:pPr>
            <a:r>
              <a:rPr lang="en-US" dirty="0"/>
              <a:t>Course 107 – Reopening Your Organization</a:t>
            </a:r>
          </a:p>
        </p:txBody>
      </p:sp>
      <p:sp>
        <p:nvSpPr>
          <p:cNvPr id="5" name="TextBox 4"/>
          <p:cNvSpPr txBox="1"/>
          <p:nvPr/>
        </p:nvSpPr>
        <p:spPr>
          <a:xfrm>
            <a:off x="369277" y="581820"/>
            <a:ext cx="7306408" cy="584775"/>
          </a:xfrm>
          <a:prstGeom prst="rect">
            <a:avLst/>
          </a:prstGeom>
          <a:noFill/>
        </p:spPr>
        <p:txBody>
          <a:bodyPr wrap="square" rtlCol="0">
            <a:spAutoFit/>
          </a:bodyPr>
          <a:lstStyle/>
          <a:p>
            <a:pPr algn="ctr"/>
            <a:r>
              <a:rPr lang="en-US" sz="3200" b="1" dirty="0"/>
              <a:t>Web-Based Training Courses</a:t>
            </a:r>
          </a:p>
        </p:txBody>
      </p:sp>
      <p:pic>
        <p:nvPicPr>
          <p:cNvPr id="7" name="Picture 184" descr="VACORP NoBk.png"/>
          <p:cNvPicPr>
            <a:picLocks noChangeAspect="1"/>
          </p:cNvPicPr>
          <p:nvPr/>
        </p:nvPicPr>
        <p:blipFill>
          <a:blip r:embed="rId2"/>
          <a:srcRect/>
          <a:stretch>
            <a:fillRect/>
          </a:stretch>
        </p:blipFill>
        <p:spPr bwMode="auto">
          <a:xfrm>
            <a:off x="7643813" y="57150"/>
            <a:ext cx="1455737" cy="1712913"/>
          </a:xfrm>
          <a:prstGeom prst="rect">
            <a:avLst/>
          </a:prstGeom>
          <a:noFill/>
          <a:ln w="9525">
            <a:noFill/>
            <a:miter lim="800000"/>
            <a:headEnd/>
            <a:tailEnd/>
          </a:ln>
        </p:spPr>
      </p:pic>
    </p:spTree>
    <p:extLst>
      <p:ext uri="{BB962C8B-B14F-4D97-AF65-F5344CB8AC3E}">
        <p14:creationId xmlns:p14="http://schemas.microsoft.com/office/powerpoint/2010/main" val="2628471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27501"/>
            <a:ext cx="9172862" cy="19122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8" name="Picture 7" descr="colorstrip.jpg"/>
          <p:cNvPicPr>
            <a:picLocks noChangeAspect="1"/>
          </p:cNvPicPr>
          <p:nvPr/>
        </p:nvPicPr>
        <p:blipFill rotWithShape="1">
          <a:blip r:embed="rId2">
            <a:extLst>
              <a:ext uri="{28A0092B-C50C-407E-A947-70E740481C1C}">
                <a14:useLocalDpi xmlns:a14="http://schemas.microsoft.com/office/drawing/2010/main" val="0"/>
              </a:ext>
            </a:extLst>
          </a:blip>
          <a:srcRect l="16287" t="1" r="12803" b="23486"/>
          <a:stretch/>
        </p:blipFill>
        <p:spPr>
          <a:xfrm flipV="1">
            <a:off x="-1" y="6138329"/>
            <a:ext cx="9539111" cy="413741"/>
          </a:xfrm>
          <a:prstGeom prst="rect">
            <a:avLst/>
          </a:prstGeom>
        </p:spPr>
      </p:pic>
      <p:pic>
        <p:nvPicPr>
          <p:cNvPr id="9" name="Picture 8" descr="logo-vacor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2333" y="773514"/>
            <a:ext cx="1138607" cy="1639485"/>
          </a:xfrm>
          <a:prstGeom prst="rect">
            <a:avLst/>
          </a:prstGeom>
        </p:spPr>
      </p:pic>
      <p:sp>
        <p:nvSpPr>
          <p:cNvPr id="10" name="Rectangle 9"/>
          <p:cNvSpPr/>
          <p:nvPr/>
        </p:nvSpPr>
        <p:spPr>
          <a:xfrm>
            <a:off x="473954" y="6176351"/>
            <a:ext cx="3802218" cy="307777"/>
          </a:xfrm>
          <a:prstGeom prst="rect">
            <a:avLst/>
          </a:prstGeom>
        </p:spPr>
        <p:txBody>
          <a:bodyPr wrap="none">
            <a:spAutoFit/>
          </a:bodyPr>
          <a:lstStyle/>
          <a:p>
            <a:r>
              <a:rPr lang="en-US" sz="1400" dirty="0">
                <a:solidFill>
                  <a:schemeClr val="bg1">
                    <a:lumMod val="95000"/>
                  </a:schemeClr>
                </a:solidFill>
              </a:rPr>
              <a:t>Risk Management | Coverage | Claims Resolution</a:t>
            </a:r>
          </a:p>
        </p:txBody>
      </p:sp>
      <p:sp>
        <p:nvSpPr>
          <p:cNvPr id="11" name="Rectangle 10"/>
          <p:cNvSpPr/>
          <p:nvPr/>
        </p:nvSpPr>
        <p:spPr>
          <a:xfrm>
            <a:off x="685800" y="1087946"/>
            <a:ext cx="5254978" cy="1200328"/>
          </a:xfrm>
          <a:prstGeom prst="rect">
            <a:avLst/>
          </a:prstGeom>
        </p:spPr>
        <p:txBody>
          <a:bodyPr wrap="square">
            <a:spAutoFit/>
          </a:bodyPr>
          <a:lstStyle/>
          <a:p>
            <a:r>
              <a:rPr lang="en-US" sz="2400" b="1" dirty="0">
                <a:solidFill>
                  <a:srgbClr val="676951"/>
                </a:solidFill>
                <a:cs typeface="Calibri"/>
              </a:rPr>
              <a:t>Rest assured, with us, you’re covered.</a:t>
            </a:r>
          </a:p>
          <a:p>
            <a:endParaRPr lang="en-US" sz="2400" b="1" dirty="0">
              <a:solidFill>
                <a:srgbClr val="676951"/>
              </a:solidFill>
              <a:cs typeface="Calibri"/>
            </a:endParaRPr>
          </a:p>
          <a:p>
            <a:r>
              <a:rPr lang="en-US" sz="2400" b="1" dirty="0">
                <a:solidFill>
                  <a:srgbClr val="676951"/>
                </a:solidFill>
                <a:cs typeface="Calibri"/>
              </a:rPr>
              <a:t>Reach out, we’re here for you.</a:t>
            </a:r>
            <a:endParaRPr lang="en-US" sz="2400" b="1" dirty="0">
              <a:solidFill>
                <a:srgbClr val="676951"/>
              </a:solidFill>
              <a:latin typeface="Calibri"/>
              <a:cs typeface="Calibri"/>
            </a:endParaRPr>
          </a:p>
        </p:txBody>
      </p:sp>
      <p:sp>
        <p:nvSpPr>
          <p:cNvPr id="12" name="Title 1"/>
          <p:cNvSpPr txBox="1">
            <a:spLocks/>
          </p:cNvSpPr>
          <p:nvPr/>
        </p:nvSpPr>
        <p:spPr>
          <a:xfrm>
            <a:off x="1848904" y="4890554"/>
            <a:ext cx="5517444" cy="124777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baseline="30000" dirty="0" err="1">
                <a:solidFill>
                  <a:srgbClr val="43669D"/>
                </a:solidFill>
              </a:rPr>
              <a:t>www.VACORP.org</a:t>
            </a:r>
            <a:endParaRPr lang="en-US" sz="2800" b="1" baseline="30000" dirty="0">
              <a:solidFill>
                <a:srgbClr val="43669D"/>
              </a:solidFill>
            </a:endParaRPr>
          </a:p>
          <a:p>
            <a:r>
              <a:rPr lang="en-US" sz="2800" b="1" baseline="30000" dirty="0">
                <a:solidFill>
                  <a:srgbClr val="43669D"/>
                </a:solidFill>
              </a:rPr>
              <a:t>1819 Electric Rd, Suite C</a:t>
            </a:r>
            <a:r>
              <a:rPr lang="hr-HR" sz="2800" b="1" baseline="30000" dirty="0">
                <a:solidFill>
                  <a:srgbClr val="43669D"/>
                </a:solidFill>
              </a:rPr>
              <a:t> | Roanoke, VA 2401</a:t>
            </a:r>
            <a:r>
              <a:rPr lang="en-US" sz="2800" b="1" baseline="30000" dirty="0">
                <a:solidFill>
                  <a:srgbClr val="43669D"/>
                </a:solidFill>
              </a:rPr>
              <a:t>8</a:t>
            </a:r>
            <a:endParaRPr lang="hr-HR" sz="2800" b="1" baseline="30000" dirty="0">
              <a:solidFill>
                <a:srgbClr val="43669D"/>
              </a:solidFill>
            </a:endParaRPr>
          </a:p>
          <a:p>
            <a:r>
              <a:rPr lang="hr-HR" sz="2800" b="1" baseline="30000" dirty="0">
                <a:solidFill>
                  <a:srgbClr val="43669D"/>
                </a:solidFill>
              </a:rPr>
              <a:t>Phone: (888) 822-6772 | FAX: (877) 212-8599</a:t>
            </a:r>
            <a:endParaRPr lang="en-US" sz="2800" b="1" dirty="0">
              <a:solidFill>
                <a:srgbClr val="43669D"/>
              </a:solidFill>
              <a:latin typeface="Calibri"/>
              <a:cs typeface="Calibri"/>
            </a:endParaRPr>
          </a:p>
        </p:txBody>
      </p:sp>
      <p:sp>
        <p:nvSpPr>
          <p:cNvPr id="13" name="Title 6"/>
          <p:cNvSpPr txBox="1">
            <a:spLocks/>
          </p:cNvSpPr>
          <p:nvPr/>
        </p:nvSpPr>
        <p:spPr>
          <a:xfrm>
            <a:off x="457200" y="3182112"/>
            <a:ext cx="8229600" cy="1143000"/>
          </a:xfrm>
          <a:prstGeom prst="rect">
            <a:avLst/>
          </a:prstGeom>
        </p:spPr>
        <p:txBody>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7200" b="1" i="0" u="none" strike="noStrike" kern="1200" cap="all" spc="0" normalizeH="0" baseline="0" noProof="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uLnTx/>
                <a:uFillTx/>
                <a:latin typeface="Arial" charset="0"/>
                <a:ea typeface="+mj-ea"/>
                <a:cs typeface="Arial" charset="0"/>
              </a:rPr>
              <a:t>Thank You!</a:t>
            </a:r>
            <a:endParaRPr kumimoji="0" lang="en-US" sz="72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390455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Disclaimer</a:t>
            </a:r>
          </a:p>
        </p:txBody>
      </p:sp>
      <p:sp>
        <p:nvSpPr>
          <p:cNvPr id="3" name="Content Placeholder 2"/>
          <p:cNvSpPr>
            <a:spLocks noGrp="1"/>
          </p:cNvSpPr>
          <p:nvPr>
            <p:ph idx="1"/>
          </p:nvPr>
        </p:nvSpPr>
        <p:spPr/>
        <p:txBody>
          <a:bodyPr/>
          <a:lstStyle/>
          <a:p>
            <a:pPr>
              <a:buNone/>
            </a:pPr>
            <a:r>
              <a:rPr lang="en-US" dirty="0"/>
              <a:t>	The information and materials herein are provided for general information purposes only and are not intended to constitute legal or other advice or opinions on any specific matters and are not intended to replace the advice of a qualified attorney.</a:t>
            </a:r>
          </a:p>
        </p:txBody>
      </p:sp>
    </p:spTree>
    <p:extLst>
      <p:ext uri="{BB962C8B-B14F-4D97-AF65-F5344CB8AC3E}">
        <p14:creationId xmlns:p14="http://schemas.microsoft.com/office/powerpoint/2010/main" val="2163954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11961" t="7095" r="12500" b="17364"/>
          <a:stretch/>
        </p:blipFill>
        <p:spPr>
          <a:xfrm>
            <a:off x="448408" y="207485"/>
            <a:ext cx="8264769" cy="5586646"/>
          </a:xfrm>
          <a:prstGeom prst="rect">
            <a:avLst/>
          </a:prstGeom>
        </p:spPr>
      </p:pic>
      <p:sp>
        <p:nvSpPr>
          <p:cNvPr id="6" name="TextBox 5"/>
          <p:cNvSpPr txBox="1"/>
          <p:nvPr/>
        </p:nvSpPr>
        <p:spPr>
          <a:xfrm>
            <a:off x="2980592" y="5776519"/>
            <a:ext cx="3577005" cy="584775"/>
          </a:xfrm>
          <a:prstGeom prst="rect">
            <a:avLst/>
          </a:prstGeom>
          <a:noFill/>
        </p:spPr>
        <p:txBody>
          <a:bodyPr wrap="none" rtlCol="0">
            <a:spAutoFit/>
          </a:bodyPr>
          <a:lstStyle/>
          <a:p>
            <a:r>
              <a:rPr lang="en-US" sz="3200" b="1" dirty="0">
                <a:solidFill>
                  <a:schemeClr val="tx2">
                    <a:lumMod val="75000"/>
                  </a:schemeClr>
                </a:solidFill>
              </a:rPr>
              <a:t>WWW.VACORP.ORG</a:t>
            </a:r>
          </a:p>
        </p:txBody>
      </p:sp>
    </p:spTree>
    <p:extLst>
      <p:ext uri="{BB962C8B-B14F-4D97-AF65-F5344CB8AC3E}">
        <p14:creationId xmlns:p14="http://schemas.microsoft.com/office/powerpoint/2010/main" val="78737852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 name="Picture 184" descr="VACORP NoBk.png"/>
          <p:cNvPicPr>
            <a:picLocks noChangeAspect="1"/>
          </p:cNvPicPr>
          <p:nvPr/>
        </p:nvPicPr>
        <p:blipFill>
          <a:blip r:embed="rId3"/>
          <a:srcRect/>
          <a:stretch>
            <a:fillRect/>
          </a:stretch>
        </p:blipFill>
        <p:spPr bwMode="auto">
          <a:xfrm>
            <a:off x="7643813" y="57150"/>
            <a:ext cx="1455737" cy="1712913"/>
          </a:xfrm>
          <a:prstGeom prst="rect">
            <a:avLst/>
          </a:prstGeom>
          <a:noFill/>
          <a:ln w="9525">
            <a:noFill/>
            <a:miter lim="800000"/>
            <a:headEnd/>
            <a:tailEnd/>
          </a:ln>
        </p:spPr>
      </p:pic>
      <p:sp>
        <p:nvSpPr>
          <p:cNvPr id="5" name="Rectangle 4"/>
          <p:cNvSpPr/>
          <p:nvPr/>
        </p:nvSpPr>
        <p:spPr>
          <a:xfrm>
            <a:off x="307731" y="762149"/>
            <a:ext cx="7438292" cy="5632311"/>
          </a:xfrm>
          <a:prstGeom prst="rect">
            <a:avLst/>
          </a:prstGeom>
        </p:spPr>
        <p:txBody>
          <a:bodyPr wrap="square">
            <a:spAutoFit/>
          </a:bodyPr>
          <a:lstStyle/>
          <a:p>
            <a:pPr marL="285750" indent="-285750">
              <a:buFont typeface="Arial" panose="020B0604020202020204" pitchFamily="34" charset="0"/>
              <a:buChar char="•"/>
            </a:pPr>
            <a:r>
              <a:rPr lang="en-US" dirty="0"/>
              <a:t>Workers’ Compensation Claims For employees who have been diagnosed with the virus and feel the exposure arose out of and/or was caused by their employment, please submit that claim through your traditional pathway.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For most that will be via Company Nurse, the most efficient way for us to receive information quickly and subsequent to triage by an actual nurse. Members who do not use Company Nurse are strongly encouraged to report the claim via the website as soon as possible.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Please note that a claim for COVID-19 could fall into the area of “Ordinary Disease of Life” as defined under the Virginia Workers’ Compensation Act per VA Code 65.2-401. Generally, such diseases are not considered compensable under the Act.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As the virus continues to spread across the community and the world, and as the broader public is exposed to the virus, the opportunity for general daily exposure outside of work increases. We will take into account all information received as part of the claim and establish a determination for each claim as expediently as possible. </a:t>
            </a:r>
          </a:p>
        </p:txBody>
      </p:sp>
      <p:sp>
        <p:nvSpPr>
          <p:cNvPr id="6" name="TextBox 5"/>
          <p:cNvSpPr txBox="1"/>
          <p:nvPr/>
        </p:nvSpPr>
        <p:spPr>
          <a:xfrm>
            <a:off x="2242039" y="177374"/>
            <a:ext cx="4268348" cy="584775"/>
          </a:xfrm>
          <a:prstGeom prst="rect">
            <a:avLst/>
          </a:prstGeom>
          <a:noFill/>
        </p:spPr>
        <p:txBody>
          <a:bodyPr wrap="none" rtlCol="0">
            <a:spAutoFit/>
          </a:bodyPr>
          <a:lstStyle/>
          <a:p>
            <a:r>
              <a:rPr lang="en-US" sz="3200" b="1" dirty="0"/>
              <a:t>Workers’ Compensation</a:t>
            </a:r>
          </a:p>
        </p:txBody>
      </p:sp>
    </p:spTree>
    <p:extLst>
      <p:ext uri="{BB962C8B-B14F-4D97-AF65-F5344CB8AC3E}">
        <p14:creationId xmlns:p14="http://schemas.microsoft.com/office/powerpoint/2010/main" val="78737852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69277" y="1597418"/>
            <a:ext cx="7438292" cy="3416320"/>
          </a:xfrm>
          <a:prstGeom prst="rect">
            <a:avLst/>
          </a:prstGeom>
        </p:spPr>
        <p:txBody>
          <a:bodyPr wrap="square">
            <a:spAutoFit/>
          </a:bodyPr>
          <a:lstStyle/>
          <a:p>
            <a:pPr marL="285750" indent="-285750">
              <a:buFont typeface="Arial" panose="020B0604020202020204" pitchFamily="34" charset="0"/>
              <a:buChar char="•"/>
            </a:pPr>
            <a:r>
              <a:rPr lang="en-US" dirty="0"/>
              <a:t>These claims occur from people claiming bodily injury from losses occurring on your premises</a:t>
            </a:r>
          </a:p>
          <a:p>
            <a:endParaRPr lang="en-US" dirty="0"/>
          </a:p>
          <a:p>
            <a:pPr marL="285750" indent="-285750">
              <a:buFont typeface="Arial" panose="020B0604020202020204" pitchFamily="34" charset="0"/>
              <a:buChar char="•"/>
            </a:pPr>
            <a:r>
              <a:rPr lang="en-US" dirty="0"/>
              <a:t>These claims would most likely result from individuals claiming they contracted the disease a result of your failure to disinfect the school properly or failures in enforcing social distancing (most likely from transportation)</a:t>
            </a:r>
          </a:p>
          <a:p>
            <a:pPr marL="285750" indent="-285750">
              <a:buFont typeface="Arial" panose="020B0604020202020204" pitchFamily="34" charset="0"/>
              <a:buChar char="•"/>
            </a:pPr>
            <a:endParaRPr lang="en-US" dirty="0"/>
          </a:p>
          <a:p>
            <a:pPr algn="ctr"/>
            <a:r>
              <a:rPr lang="en-US" b="1" dirty="0"/>
              <a:t>WHATEVER PROTOCOLS YOU PUT IN WRITING….YOU MUST BE WILLING TO TRAIN AND ENFORCE.  IF YOU AREN”T WILLING TO TRAIN AND ENFORCE…DON’T WRITE IT DOWN</a:t>
            </a:r>
          </a:p>
          <a:p>
            <a:pPr marL="285750" indent="-285750">
              <a:buFont typeface="Arial" panose="020B0604020202020204" pitchFamily="34" charset="0"/>
              <a:buChar char="•"/>
            </a:pPr>
            <a:endParaRPr lang="en-US" dirty="0"/>
          </a:p>
        </p:txBody>
      </p:sp>
      <p:sp>
        <p:nvSpPr>
          <p:cNvPr id="7" name="TextBox 6"/>
          <p:cNvSpPr txBox="1"/>
          <p:nvPr/>
        </p:nvSpPr>
        <p:spPr>
          <a:xfrm>
            <a:off x="369277" y="469761"/>
            <a:ext cx="7306408" cy="584775"/>
          </a:xfrm>
          <a:prstGeom prst="rect">
            <a:avLst/>
          </a:prstGeom>
          <a:noFill/>
        </p:spPr>
        <p:txBody>
          <a:bodyPr wrap="square" rtlCol="0">
            <a:spAutoFit/>
          </a:bodyPr>
          <a:lstStyle/>
          <a:p>
            <a:pPr algn="ctr"/>
            <a:r>
              <a:rPr lang="en-US" sz="3200" b="1" dirty="0"/>
              <a:t>General Liability</a:t>
            </a:r>
          </a:p>
        </p:txBody>
      </p:sp>
      <p:pic>
        <p:nvPicPr>
          <p:cNvPr id="8" name="Picture 184" descr="VACORP NoBk.png"/>
          <p:cNvPicPr>
            <a:picLocks noChangeAspect="1"/>
          </p:cNvPicPr>
          <p:nvPr/>
        </p:nvPicPr>
        <p:blipFill>
          <a:blip r:embed="rId2"/>
          <a:srcRect/>
          <a:stretch>
            <a:fillRect/>
          </a:stretch>
        </p:blipFill>
        <p:spPr bwMode="auto">
          <a:xfrm>
            <a:off x="7643813" y="57150"/>
            <a:ext cx="1455737" cy="1712913"/>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69277" y="1597418"/>
            <a:ext cx="7183315" cy="3416320"/>
          </a:xfrm>
          <a:prstGeom prst="rect">
            <a:avLst/>
          </a:prstGeom>
        </p:spPr>
        <p:txBody>
          <a:bodyPr wrap="square">
            <a:spAutoFit/>
          </a:bodyPr>
          <a:lstStyle/>
          <a:p>
            <a:pPr marL="285750" indent="-285750">
              <a:buFont typeface="Arial" panose="020B0604020202020204" pitchFamily="34" charset="0"/>
              <a:buChar char="•"/>
            </a:pPr>
            <a:r>
              <a:rPr lang="en-US" dirty="0"/>
              <a:t>These claims occur from people claiming that they were injured as a result from poor decision-making.</a:t>
            </a:r>
          </a:p>
          <a:p>
            <a:endParaRPr lang="en-US" dirty="0"/>
          </a:p>
          <a:p>
            <a:pPr marL="285750" indent="-285750">
              <a:buFont typeface="Arial" panose="020B0604020202020204" pitchFamily="34" charset="0"/>
              <a:buChar char="•"/>
            </a:pPr>
            <a:r>
              <a:rPr lang="en-US" dirty="0"/>
              <a:t>These claims will likely result from people claiming they were harmed as a result of your re-opening plan.  These claims will result from people claiming you are opening to quickly AND from people claiming you aren’t opening quickly enough.</a:t>
            </a:r>
          </a:p>
          <a:p>
            <a:pPr marL="285750" indent="-285750">
              <a:buFont typeface="Arial" panose="020B0604020202020204" pitchFamily="34" charset="0"/>
              <a:buChar char="•"/>
            </a:pPr>
            <a:endParaRPr lang="en-US" dirty="0"/>
          </a:p>
          <a:p>
            <a:pPr algn="ctr"/>
            <a:r>
              <a:rPr lang="en-US" b="1" dirty="0"/>
              <a:t>It will be in your interest to document the reasoning behind any variances from the guidance provided by the State. Documentation makes it easier for us to provide a defense if a claim occurs.</a:t>
            </a:r>
          </a:p>
          <a:p>
            <a:pPr marL="285750" indent="-285750">
              <a:buFont typeface="Arial" panose="020B0604020202020204" pitchFamily="34" charset="0"/>
              <a:buChar char="•"/>
            </a:pPr>
            <a:endParaRPr lang="en-US" dirty="0"/>
          </a:p>
        </p:txBody>
      </p:sp>
      <p:sp>
        <p:nvSpPr>
          <p:cNvPr id="7" name="TextBox 6"/>
          <p:cNvSpPr txBox="1"/>
          <p:nvPr/>
        </p:nvSpPr>
        <p:spPr>
          <a:xfrm>
            <a:off x="369277" y="546651"/>
            <a:ext cx="7306408" cy="584775"/>
          </a:xfrm>
          <a:prstGeom prst="rect">
            <a:avLst/>
          </a:prstGeom>
          <a:noFill/>
        </p:spPr>
        <p:txBody>
          <a:bodyPr wrap="square" rtlCol="0">
            <a:spAutoFit/>
          </a:bodyPr>
          <a:lstStyle/>
          <a:p>
            <a:pPr algn="ctr"/>
            <a:r>
              <a:rPr lang="en-US" sz="3200" b="1" dirty="0"/>
              <a:t>Professional Liability</a:t>
            </a:r>
          </a:p>
        </p:txBody>
      </p:sp>
      <p:pic>
        <p:nvPicPr>
          <p:cNvPr id="8" name="Picture 184" descr="VACORP NoBk.png"/>
          <p:cNvPicPr>
            <a:picLocks noChangeAspect="1"/>
          </p:cNvPicPr>
          <p:nvPr/>
        </p:nvPicPr>
        <p:blipFill>
          <a:blip r:embed="rId2"/>
          <a:srcRect/>
          <a:stretch>
            <a:fillRect/>
          </a:stretch>
        </p:blipFill>
        <p:spPr bwMode="auto">
          <a:xfrm>
            <a:off x="7643813" y="57150"/>
            <a:ext cx="1455737" cy="1712913"/>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84" descr="VACORP NoBk.png"/>
          <p:cNvPicPr>
            <a:picLocks noChangeAspect="1"/>
          </p:cNvPicPr>
          <p:nvPr/>
        </p:nvPicPr>
        <p:blipFill>
          <a:blip r:embed="rId2"/>
          <a:srcRect/>
          <a:stretch>
            <a:fillRect/>
          </a:stretch>
        </p:blipFill>
        <p:spPr bwMode="auto">
          <a:xfrm>
            <a:off x="7643813" y="57150"/>
            <a:ext cx="1455737" cy="1712913"/>
          </a:xfrm>
          <a:prstGeom prst="rect">
            <a:avLst/>
          </a:prstGeom>
          <a:noFill/>
          <a:ln w="9525">
            <a:noFill/>
            <a:miter lim="800000"/>
            <a:headEnd/>
            <a:tailEnd/>
          </a:ln>
        </p:spPr>
      </p:pic>
      <p:sp>
        <p:nvSpPr>
          <p:cNvPr id="8" name="Rectangle 7"/>
          <p:cNvSpPr/>
          <p:nvPr/>
        </p:nvSpPr>
        <p:spPr>
          <a:xfrm>
            <a:off x="414888" y="1767281"/>
            <a:ext cx="7183315" cy="4524315"/>
          </a:xfrm>
          <a:prstGeom prst="rect">
            <a:avLst/>
          </a:prstGeom>
        </p:spPr>
        <p:txBody>
          <a:bodyPr wrap="square">
            <a:spAutoFit/>
          </a:bodyPr>
          <a:lstStyle/>
          <a:p>
            <a:pPr marL="285750" indent="-285750">
              <a:buFont typeface="Arial" panose="020B0604020202020204" pitchFamily="34" charset="0"/>
              <a:buChar char="•"/>
            </a:pPr>
            <a:r>
              <a:rPr lang="en-US" dirty="0"/>
              <a:t>Promulgated under Code Section 16 VAC 25-220</a:t>
            </a:r>
          </a:p>
          <a:p>
            <a:endParaRPr lang="en-US" dirty="0"/>
          </a:p>
          <a:p>
            <a:pPr marL="285750" indent="-285750">
              <a:buFont typeface="Arial" panose="020B0604020202020204" pitchFamily="34" charset="0"/>
              <a:buChar char="•"/>
            </a:pPr>
            <a:r>
              <a:rPr lang="en-US" dirty="0"/>
              <a:t>Currently, draft regulation is intended to apply to ALL Virginia employers both Public and Private.  This is includes Schools.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Schools are classified as “Medium Risk Employers”</a:t>
            </a:r>
          </a:p>
          <a:p>
            <a:pPr marL="285750" indent="-285750">
              <a:buFont typeface="Arial" panose="020B0604020202020204" pitchFamily="34" charset="0"/>
              <a:buChar char="•"/>
            </a:pPr>
            <a:endParaRPr lang="en-US" dirty="0"/>
          </a:p>
          <a:p>
            <a:r>
              <a:rPr lang="en-US" b="1" dirty="0"/>
              <a:t>Requirements For All Employers</a:t>
            </a:r>
          </a:p>
          <a:p>
            <a:endParaRPr lang="en-US" b="1" dirty="0"/>
          </a:p>
          <a:p>
            <a:pPr marL="285750" indent="-285750">
              <a:buFont typeface="Arial" panose="020B0604020202020204" pitchFamily="34" charset="0"/>
              <a:buChar char="•"/>
            </a:pPr>
            <a:r>
              <a:rPr lang="en-US" dirty="0"/>
              <a:t>Required to classify all positions as “Very High”, “High”, “Medium” and “Low” risk  for exposure</a:t>
            </a:r>
          </a:p>
          <a:p>
            <a:pPr marL="285750" indent="-285750">
              <a:buFont typeface="Arial" panose="020B0604020202020204" pitchFamily="34" charset="0"/>
              <a:buChar char="•"/>
            </a:pPr>
            <a:r>
              <a:rPr lang="en-US" dirty="0"/>
              <a:t>Train employees on methods to self-monitor</a:t>
            </a:r>
          </a:p>
          <a:p>
            <a:pPr marL="285750" indent="-285750">
              <a:buFont typeface="Arial" panose="020B0604020202020204" pitchFamily="34" charset="0"/>
              <a:buChar char="•"/>
            </a:pPr>
            <a:r>
              <a:rPr lang="en-US" dirty="0"/>
              <a:t>Develop Policies and procedures on how to report a positive test and to report when they have symptoms</a:t>
            </a:r>
          </a:p>
          <a:p>
            <a:pPr marL="285750" indent="-285750">
              <a:buFont typeface="Arial" panose="020B0604020202020204" pitchFamily="34" charset="0"/>
              <a:buChar char="•"/>
            </a:pPr>
            <a:r>
              <a:rPr lang="en-US" dirty="0"/>
              <a:t>Must continue to protect privacy </a:t>
            </a:r>
          </a:p>
          <a:p>
            <a:pPr marL="285750" indent="-285750">
              <a:buFont typeface="Arial" panose="020B0604020202020204" pitchFamily="34" charset="0"/>
              <a:buChar char="•"/>
            </a:pPr>
            <a:endParaRPr lang="en-US" b="1" dirty="0"/>
          </a:p>
        </p:txBody>
      </p:sp>
      <p:sp>
        <p:nvSpPr>
          <p:cNvPr id="9" name="TextBox 8"/>
          <p:cNvSpPr txBox="1"/>
          <p:nvPr/>
        </p:nvSpPr>
        <p:spPr>
          <a:xfrm>
            <a:off x="369277" y="581820"/>
            <a:ext cx="7306408" cy="584775"/>
          </a:xfrm>
          <a:prstGeom prst="rect">
            <a:avLst/>
          </a:prstGeom>
          <a:noFill/>
        </p:spPr>
        <p:txBody>
          <a:bodyPr wrap="square" rtlCol="0">
            <a:spAutoFit/>
          </a:bodyPr>
          <a:lstStyle/>
          <a:p>
            <a:pPr algn="ctr"/>
            <a:r>
              <a:rPr lang="en-US" sz="3200" b="1" dirty="0"/>
              <a:t>Department of Labor &amp; Industry</a:t>
            </a:r>
          </a:p>
        </p:txBody>
      </p:sp>
      <p:sp>
        <p:nvSpPr>
          <p:cNvPr id="10" name="TextBox 9"/>
          <p:cNvSpPr txBox="1"/>
          <p:nvPr/>
        </p:nvSpPr>
        <p:spPr>
          <a:xfrm>
            <a:off x="369277" y="1106490"/>
            <a:ext cx="7306408" cy="584775"/>
          </a:xfrm>
          <a:prstGeom prst="rect">
            <a:avLst/>
          </a:prstGeom>
          <a:noFill/>
        </p:spPr>
        <p:txBody>
          <a:bodyPr wrap="square" rtlCol="0">
            <a:spAutoFit/>
          </a:bodyPr>
          <a:lstStyle/>
          <a:p>
            <a:pPr algn="ctr"/>
            <a:r>
              <a:rPr lang="en-US" sz="3200" b="1" dirty="0"/>
              <a:t>Emergency Regulations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4888" y="1767281"/>
            <a:ext cx="7183315" cy="5355312"/>
          </a:xfrm>
          <a:prstGeom prst="rect">
            <a:avLst/>
          </a:prstGeom>
        </p:spPr>
        <p:txBody>
          <a:bodyPr wrap="square">
            <a:spAutoFit/>
          </a:bodyPr>
          <a:lstStyle/>
          <a:p>
            <a:r>
              <a:rPr lang="en-US" b="1" dirty="0"/>
              <a:t>Requirements For All Employers</a:t>
            </a:r>
          </a:p>
          <a:p>
            <a:endParaRPr lang="en-US" b="1" dirty="0"/>
          </a:p>
          <a:p>
            <a:pPr marL="285750" indent="-285750">
              <a:buFont typeface="Arial" panose="020B0604020202020204" pitchFamily="34" charset="0"/>
              <a:buChar char="•"/>
            </a:pPr>
            <a:r>
              <a:rPr lang="en-US" dirty="0"/>
              <a:t>Create procedure to prevent positive or “Suspected” positive employees from returning to work.</a:t>
            </a:r>
          </a:p>
          <a:p>
            <a:pPr marL="285750" indent="-285750">
              <a:buFont typeface="Arial" panose="020B0604020202020204" pitchFamily="34" charset="0"/>
              <a:buChar char="•"/>
            </a:pPr>
            <a:r>
              <a:rPr lang="en-US" dirty="0"/>
              <a:t>Work with sub-contractors/suppliers to make sure they communicate positive tests to you and you do the same.  Must attempt to notify anyone that could have come in contact within the past 14 days.</a:t>
            </a:r>
          </a:p>
          <a:p>
            <a:pPr marL="285750" indent="-285750">
              <a:buFont typeface="Arial" panose="020B0604020202020204" pitchFamily="34" charset="0"/>
              <a:buChar char="•"/>
            </a:pPr>
            <a:r>
              <a:rPr lang="en-US" dirty="0"/>
              <a:t>Must have a return to work policy for those that have received a positive test or classified as “Suspected” Covid-19 positive.  Regulation includes two methods to chose from.</a:t>
            </a:r>
          </a:p>
          <a:p>
            <a:pPr marL="285750" indent="-285750">
              <a:buFont typeface="Arial" panose="020B0604020202020204" pitchFamily="34" charset="0"/>
              <a:buChar char="•"/>
            </a:pPr>
            <a:r>
              <a:rPr lang="en-US" dirty="0"/>
              <a:t>Must have Social Distancing guidelines in place.</a:t>
            </a:r>
          </a:p>
          <a:p>
            <a:pPr marL="285750" indent="-285750">
              <a:buFont typeface="Arial" panose="020B0604020202020204" pitchFamily="34" charset="0"/>
              <a:buChar char="•"/>
            </a:pPr>
            <a:r>
              <a:rPr lang="en-US" dirty="0"/>
              <a:t>Common Areas, Breakrooms and Lunch rooms should be closed or controlled.</a:t>
            </a:r>
          </a:p>
          <a:p>
            <a:pPr marL="285750" indent="-285750">
              <a:buFont typeface="Arial" panose="020B0604020202020204" pitchFamily="34" charset="0"/>
              <a:buChar char="•"/>
            </a:pPr>
            <a:r>
              <a:rPr lang="en-US" dirty="0"/>
              <a:t>Technically, you are supposed to require masks if you have two or more employees in the same vehicle.  (Does not appear School Buses were contemplated in this section).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b="1" dirty="0"/>
          </a:p>
        </p:txBody>
      </p:sp>
      <p:sp>
        <p:nvSpPr>
          <p:cNvPr id="5" name="TextBox 4"/>
          <p:cNvSpPr txBox="1"/>
          <p:nvPr/>
        </p:nvSpPr>
        <p:spPr>
          <a:xfrm>
            <a:off x="369277" y="581820"/>
            <a:ext cx="7306408" cy="584775"/>
          </a:xfrm>
          <a:prstGeom prst="rect">
            <a:avLst/>
          </a:prstGeom>
          <a:noFill/>
        </p:spPr>
        <p:txBody>
          <a:bodyPr wrap="square" rtlCol="0">
            <a:spAutoFit/>
          </a:bodyPr>
          <a:lstStyle/>
          <a:p>
            <a:pPr algn="ctr"/>
            <a:r>
              <a:rPr lang="en-US" sz="3200" b="1" dirty="0"/>
              <a:t>Department of Labor &amp; Industry</a:t>
            </a:r>
          </a:p>
        </p:txBody>
      </p:sp>
      <p:sp>
        <p:nvSpPr>
          <p:cNvPr id="6" name="TextBox 5"/>
          <p:cNvSpPr txBox="1"/>
          <p:nvPr/>
        </p:nvSpPr>
        <p:spPr>
          <a:xfrm>
            <a:off x="369277" y="1106490"/>
            <a:ext cx="7306408" cy="584775"/>
          </a:xfrm>
          <a:prstGeom prst="rect">
            <a:avLst/>
          </a:prstGeom>
          <a:noFill/>
        </p:spPr>
        <p:txBody>
          <a:bodyPr wrap="square" rtlCol="0">
            <a:spAutoFit/>
          </a:bodyPr>
          <a:lstStyle/>
          <a:p>
            <a:pPr algn="ctr"/>
            <a:r>
              <a:rPr lang="en-US" sz="3200" b="1" dirty="0"/>
              <a:t>Emergency Regulations - Continued</a:t>
            </a:r>
          </a:p>
        </p:txBody>
      </p:sp>
      <p:pic>
        <p:nvPicPr>
          <p:cNvPr id="7" name="Picture 184" descr="VACORP NoBk.png"/>
          <p:cNvPicPr>
            <a:picLocks noChangeAspect="1"/>
          </p:cNvPicPr>
          <p:nvPr/>
        </p:nvPicPr>
        <p:blipFill>
          <a:blip r:embed="rId2"/>
          <a:srcRect/>
          <a:stretch>
            <a:fillRect/>
          </a:stretch>
        </p:blipFill>
        <p:spPr bwMode="auto">
          <a:xfrm>
            <a:off x="7643813" y="57150"/>
            <a:ext cx="1455737" cy="1712913"/>
          </a:xfrm>
          <a:prstGeom prst="rect">
            <a:avLst/>
          </a:prstGeom>
          <a:noFill/>
          <a:ln w="9525">
            <a:noFill/>
            <a:miter lim="800000"/>
            <a:headEnd/>
            <a:tailEnd/>
          </a:ln>
        </p:spPr>
      </p:pic>
    </p:spTree>
    <p:extLst>
      <p:ext uri="{BB962C8B-B14F-4D97-AF65-F5344CB8AC3E}">
        <p14:creationId xmlns:p14="http://schemas.microsoft.com/office/powerpoint/2010/main" val="2634616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14888" y="1767281"/>
            <a:ext cx="7183315" cy="3139321"/>
          </a:xfrm>
          <a:prstGeom prst="rect">
            <a:avLst/>
          </a:prstGeom>
        </p:spPr>
        <p:txBody>
          <a:bodyPr wrap="square">
            <a:spAutoFit/>
          </a:bodyPr>
          <a:lstStyle/>
          <a:p>
            <a:r>
              <a:rPr lang="en-US" b="1" dirty="0"/>
              <a:t>Requirements For All Employers</a:t>
            </a:r>
          </a:p>
          <a:p>
            <a:endParaRPr lang="en-US" b="1" dirty="0"/>
          </a:p>
          <a:p>
            <a:pPr marL="285750" indent="-285750">
              <a:buFont typeface="Arial" panose="020B0604020202020204" pitchFamily="34" charset="0"/>
              <a:buChar char="•"/>
            </a:pPr>
            <a:r>
              <a:rPr lang="en-US" dirty="0"/>
              <a:t>Technically, it requires all employees to wear masks when they are in circumstances where they can’t social distance.</a:t>
            </a:r>
          </a:p>
          <a:p>
            <a:pPr marL="285750" indent="-285750">
              <a:buFont typeface="Arial" panose="020B0604020202020204" pitchFamily="34" charset="0"/>
              <a:buChar char="•"/>
            </a:pPr>
            <a:r>
              <a:rPr lang="en-US" dirty="0"/>
              <a:t>Has exemptions for medical conditions and religion.</a:t>
            </a:r>
          </a:p>
          <a:p>
            <a:pPr marL="285750" indent="-285750">
              <a:buFont typeface="Arial" panose="020B0604020202020204" pitchFamily="34" charset="0"/>
              <a:buChar char="•"/>
            </a:pPr>
            <a:r>
              <a:rPr lang="en-US" dirty="0"/>
              <a:t>Need to have a disinfection plan in place that includes disinfecting when there has been a positive test.</a:t>
            </a:r>
          </a:p>
          <a:p>
            <a:pPr marL="285750" indent="-285750">
              <a:buFont typeface="Arial" panose="020B0604020202020204" pitchFamily="34" charset="0"/>
              <a:buChar char="•"/>
            </a:pPr>
            <a:r>
              <a:rPr lang="en-US" dirty="0"/>
              <a:t>Technically, you are supposed to disinfect common areas and bathrooms after each day or shift.</a:t>
            </a:r>
          </a:p>
          <a:p>
            <a:pPr marL="285750" indent="-285750">
              <a:buFont typeface="Arial" panose="020B0604020202020204" pitchFamily="34" charset="0"/>
              <a:buChar char="•"/>
            </a:pPr>
            <a:r>
              <a:rPr lang="en-US" dirty="0"/>
              <a:t>You are supposed to provide easy and frequent access to handwashing or hand sanitizing stations.</a:t>
            </a:r>
          </a:p>
        </p:txBody>
      </p:sp>
      <p:sp>
        <p:nvSpPr>
          <p:cNvPr id="7" name="TextBox 6"/>
          <p:cNvSpPr txBox="1"/>
          <p:nvPr/>
        </p:nvSpPr>
        <p:spPr>
          <a:xfrm>
            <a:off x="369277" y="581820"/>
            <a:ext cx="7306408" cy="584775"/>
          </a:xfrm>
          <a:prstGeom prst="rect">
            <a:avLst/>
          </a:prstGeom>
          <a:noFill/>
        </p:spPr>
        <p:txBody>
          <a:bodyPr wrap="square" rtlCol="0">
            <a:spAutoFit/>
          </a:bodyPr>
          <a:lstStyle/>
          <a:p>
            <a:pPr algn="ctr"/>
            <a:r>
              <a:rPr lang="en-US" sz="3200" b="1" dirty="0"/>
              <a:t>Department of Labor &amp; Industry</a:t>
            </a:r>
          </a:p>
        </p:txBody>
      </p:sp>
      <p:sp>
        <p:nvSpPr>
          <p:cNvPr id="8" name="TextBox 7"/>
          <p:cNvSpPr txBox="1"/>
          <p:nvPr/>
        </p:nvSpPr>
        <p:spPr>
          <a:xfrm>
            <a:off x="369277" y="1106490"/>
            <a:ext cx="7306408" cy="584775"/>
          </a:xfrm>
          <a:prstGeom prst="rect">
            <a:avLst/>
          </a:prstGeom>
          <a:noFill/>
        </p:spPr>
        <p:txBody>
          <a:bodyPr wrap="square" rtlCol="0">
            <a:spAutoFit/>
          </a:bodyPr>
          <a:lstStyle/>
          <a:p>
            <a:pPr algn="ctr"/>
            <a:r>
              <a:rPr lang="en-US" sz="3200" b="1" dirty="0"/>
              <a:t>Emergency Regulations - Continued</a:t>
            </a:r>
          </a:p>
        </p:txBody>
      </p:sp>
      <p:pic>
        <p:nvPicPr>
          <p:cNvPr id="5" name="Picture 184" descr="VACORP NoBk.png"/>
          <p:cNvPicPr>
            <a:picLocks noChangeAspect="1"/>
          </p:cNvPicPr>
          <p:nvPr/>
        </p:nvPicPr>
        <p:blipFill>
          <a:blip r:embed="rId3"/>
          <a:srcRect/>
          <a:stretch>
            <a:fillRect/>
          </a:stretch>
        </p:blipFill>
        <p:spPr bwMode="auto">
          <a:xfrm>
            <a:off x="7643813" y="57150"/>
            <a:ext cx="1455737" cy="1712913"/>
          </a:xfrm>
          <a:prstGeom prst="rect">
            <a:avLst/>
          </a:prstGeom>
          <a:noFill/>
          <a:ln w="9525">
            <a:noFill/>
            <a:miter lim="800000"/>
            <a:headEnd/>
            <a:tailEnd/>
          </a:ln>
        </p:spPr>
      </p:pic>
    </p:spTree>
    <p:extLst>
      <p:ext uri="{BB962C8B-B14F-4D97-AF65-F5344CB8AC3E}">
        <p14:creationId xmlns:p14="http://schemas.microsoft.com/office/powerpoint/2010/main" val="33407689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eme3">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A5B4005A6701C4E8718EC396C912A2B" ma:contentTypeVersion="13" ma:contentTypeDescription="Create a new document." ma:contentTypeScope="" ma:versionID="31cf2a8d9d6ab9526afe24a020a188ad">
  <xsd:schema xmlns:xsd="http://www.w3.org/2001/XMLSchema" xmlns:xs="http://www.w3.org/2001/XMLSchema" xmlns:p="http://schemas.microsoft.com/office/2006/metadata/properties" xmlns:ns3="a1024a7f-46fd-454f-89e5-36df05b8307e" xmlns:ns4="ee2c95cb-f07d-4084-8a04-cccfc9136af2" targetNamespace="http://schemas.microsoft.com/office/2006/metadata/properties" ma:root="true" ma:fieldsID="53d90585a12ed85d2774493aa47b16ef" ns3:_="" ns4:_="">
    <xsd:import namespace="a1024a7f-46fd-454f-89e5-36df05b8307e"/>
    <xsd:import namespace="ee2c95cb-f07d-4084-8a04-cccfc9136af2"/>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024a7f-46fd-454f-89e5-36df05b830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e2c95cb-f07d-4084-8a04-cccfc9136af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E70AD96-C9E2-4FA6-805C-8473FE1378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024a7f-46fd-454f-89e5-36df05b8307e"/>
    <ds:schemaRef ds:uri="ee2c95cb-f07d-4084-8a04-cccfc9136a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179F9A7-72E0-44CC-B9CC-6CBC08C78CD2}">
  <ds:schemaRefs>
    <ds:schemaRef ds:uri="http://schemas.microsoft.com/sharepoint/v3/contenttype/forms"/>
  </ds:schemaRefs>
</ds:datastoreItem>
</file>

<file path=customXml/itemProps3.xml><?xml version="1.0" encoding="utf-8"?>
<ds:datastoreItem xmlns:ds="http://schemas.openxmlformats.org/officeDocument/2006/customXml" ds:itemID="{2263C72C-DC1D-4084-B141-9C57D5154856}">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49201</TotalTime>
  <Words>1118</Words>
  <Application>Microsoft Office PowerPoint</Application>
  <PresentationFormat>On-screen Show (4:3)</PresentationFormat>
  <Paragraphs>110</Paragraphs>
  <Slides>12</Slides>
  <Notes>4</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12</vt:i4>
      </vt:variant>
    </vt:vector>
  </HeadingPairs>
  <TitlesOfParts>
    <vt:vector size="16" baseType="lpstr">
      <vt:lpstr>Arial</vt:lpstr>
      <vt:lpstr>Calibri</vt:lpstr>
      <vt:lpstr>Office Theme</vt:lpstr>
      <vt:lpstr>Theme3</vt:lpstr>
      <vt:lpstr>Virginia Association of School Superintendents Risk Management Event</vt:lpstr>
      <vt:lpstr>Disclaimer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Nancy Sullivan</dc:creator>
  <cp:lastModifiedBy>Ben Kiser</cp:lastModifiedBy>
  <cp:revision>188</cp:revision>
  <cp:lastPrinted>2019-04-11T21:12:02Z</cp:lastPrinted>
  <dcterms:created xsi:type="dcterms:W3CDTF">2016-04-19T20:35:41Z</dcterms:created>
  <dcterms:modified xsi:type="dcterms:W3CDTF">2020-07-01T13:03:37Z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0x0101002A5B4005A6701C4E8718EC396C912A2B</vt:lpwstr>
  </property>
</Properties>
</file>